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22.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12.png" ContentType="image/png"/>
  <Override PartName="/ppt/media/image10.png" ContentType="image/pn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a:p>
        </p:txBody>
      </p:sp>
      <p:pic>
        <p:nvPicPr>
          <p:cNvPr id="37" name="" descr=""/>
          <p:cNvPicPr/>
          <p:nvPr/>
        </p:nvPicPr>
        <p:blipFill>
          <a:blip r:embed="rId2"/>
          <a:stretch>
            <a:fillRect/>
          </a:stretch>
        </p:blipFill>
        <p:spPr>
          <a:xfrm>
            <a:off x="2292120" y="1768680"/>
            <a:ext cx="5495040" cy="4384440"/>
          </a:xfrm>
          <a:prstGeom prst="rect">
            <a:avLst/>
          </a:prstGeom>
          <a:ln>
            <a:noFill/>
          </a:ln>
        </p:spPr>
      </p:pic>
      <p:pic>
        <p:nvPicPr>
          <p:cNvPr id="38" name="" descr=""/>
          <p:cNvPicPr/>
          <p:nvPr/>
        </p:nvPicPr>
        <p:blipFill>
          <a:blip r:embed="rId3"/>
          <a:stretch>
            <a:fillRect/>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769040"/>
            <a:ext cx="9071640" cy="438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21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520"/>
          </a:xfrm>
          <a:prstGeom prst="rect">
            <a:avLst/>
          </a:prstGeom>
        </p:spPr>
        <p:txBody>
          <a:bodyPr lIns="0" rIns="0" tIns="0" bIns="0" anchor="ctr"/>
          <a:p>
            <a:pPr algn="ctr"/>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en-IN" sz="4400">
                <a:latin typeface="Arial"/>
              </a:rPr>
              <a:t>Click to edit the title text format</a:t>
            </a:r>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en-IN"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en-IN"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C16B0AE7-9779-4FC9-9512-329096A6648E}"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TextShape 1"/>
          <p:cNvSpPr txBox="1"/>
          <p:nvPr/>
        </p:nvSpPr>
        <p:spPr>
          <a:xfrm>
            <a:off x="504000" y="1769040"/>
            <a:ext cx="9071640" cy="4384440"/>
          </a:xfrm>
          <a:prstGeom prst="rect">
            <a:avLst/>
          </a:prstGeom>
        </p:spPr>
        <p:txBody>
          <a:bodyPr lIns="0" rIns="0" tIns="0" bIns="0" anchor="ctr"/>
          <a:p>
            <a:pPr algn="ctr"/>
            <a:r>
              <a:rPr lang="en-IN" sz="3200">
                <a:latin typeface="Arial"/>
              </a:rPr>
              <a:t>Activation functions, Optimization methods, Dropout &amp; Batch norm in NN</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 name="TextShape 1"/>
          <p:cNvSpPr txBox="1"/>
          <p:nvPr/>
        </p:nvSpPr>
        <p:spPr>
          <a:xfrm>
            <a:off x="504000" y="301320"/>
            <a:ext cx="9071640" cy="1262160"/>
          </a:xfrm>
          <a:prstGeom prst="rect">
            <a:avLst/>
          </a:prstGeom>
        </p:spPr>
        <p:txBody>
          <a:bodyPr lIns="0" rIns="0" tIns="0" bIns="0" anchor="ctr"/>
          <a:p>
            <a:pPr algn="ctr"/>
            <a:endParaRPr/>
          </a:p>
        </p:txBody>
      </p:sp>
      <p:sp>
        <p:nvSpPr>
          <p:cNvPr id="62" name="TextShape 2"/>
          <p:cNvSpPr txBox="1"/>
          <p:nvPr/>
        </p:nvSpPr>
        <p:spPr>
          <a:xfrm>
            <a:off x="504000" y="1769040"/>
            <a:ext cx="9071640" cy="4384440"/>
          </a:xfrm>
          <a:prstGeom prst="rect">
            <a:avLst/>
          </a:prstGeom>
        </p:spPr>
        <p:txBody>
          <a:bodyPr lIns="0" rIns="0" tIns="0" bIns="0"/>
          <a:p>
            <a:endParaRPr/>
          </a:p>
        </p:txBody>
      </p:sp>
      <p:pic>
        <p:nvPicPr>
          <p:cNvPr id="63" name="" descr=""/>
          <p:cNvPicPr/>
          <p:nvPr/>
        </p:nvPicPr>
        <p:blipFill>
          <a:blip r:embed="rId1"/>
          <a:stretch>
            <a:fillRect/>
          </a:stretch>
        </p:blipFill>
        <p:spPr>
          <a:xfrm>
            <a:off x="491040" y="184320"/>
            <a:ext cx="9102960" cy="73036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sp>
        <p:nvSpPr>
          <p:cNvPr id="65" name="TextShape 2"/>
          <p:cNvSpPr txBox="1"/>
          <p:nvPr/>
        </p:nvSpPr>
        <p:spPr>
          <a:xfrm>
            <a:off x="504000" y="1440000"/>
            <a:ext cx="9071640" cy="5832000"/>
          </a:xfrm>
          <a:prstGeom prst="rect">
            <a:avLst/>
          </a:prstGeom>
        </p:spPr>
        <p:txBody>
          <a:bodyPr lIns="0" rIns="0" tIns="0" bIns="0"/>
          <a:p>
            <a:pPr>
              <a:buSzPct val="45000"/>
              <a:buFont typeface="StarSymbol"/>
              <a:buChar char=""/>
            </a:pPr>
            <a:r>
              <a:rPr lang="en-IN" sz="2400">
                <a:latin typeface="Arial"/>
              </a:rPr>
              <a:t>Implementing Exponentially Weighted Average</a:t>
            </a:r>
            <a:endParaRPr/>
          </a:p>
          <a:p>
            <a:pPr>
              <a:buSzPct val="45000"/>
              <a:buFont typeface="StarSymbol"/>
              <a:buChar char=""/>
            </a:pPr>
            <a:r>
              <a:rPr lang="en-IN" sz="2400">
                <a:latin typeface="Arial"/>
              </a:rPr>
              <a:t>Algorithm: Vθ =0 Repeat: {</a:t>
            </a:r>
            <a:endParaRPr/>
          </a:p>
          <a:p>
            <a:pPr>
              <a:buSzPct val="45000"/>
              <a:buFont typeface="StarSymbol"/>
              <a:buChar char=""/>
            </a:pPr>
            <a:r>
              <a:rPr lang="en-IN" sz="2400">
                <a:latin typeface="Arial"/>
              </a:rPr>
              <a:t>Get next θt</a:t>
            </a:r>
            <a:endParaRPr/>
          </a:p>
          <a:p>
            <a:pPr>
              <a:buSzPct val="45000"/>
              <a:buFont typeface="StarSymbol"/>
              <a:buChar char=""/>
            </a:pPr>
            <a:r>
              <a:rPr lang="en-IN" sz="2400">
                <a:latin typeface="Arial"/>
              </a:rPr>
              <a:t>Vθ := βVθ+(1−β)θt</a:t>
            </a:r>
            <a:endParaRPr/>
          </a:p>
          <a:p>
            <a:pPr>
              <a:buSzPct val="45000"/>
              <a:buFont typeface="StarSymbol"/>
              <a:buChar char=""/>
            </a:pPr>
            <a:r>
              <a:rPr lang="en-IN" sz="2400">
                <a:latin typeface="Arial"/>
              </a:rPr>
              <a:t>}</a:t>
            </a:r>
            <a:endParaRPr/>
          </a:p>
          <a:p>
            <a:pPr>
              <a:buSzPct val="45000"/>
              <a:buFont typeface="StarSymbol"/>
              <a:buChar char=""/>
            </a:pPr>
            <a:r>
              <a:rPr lang="en-IN" sz="2400">
                <a:latin typeface="Arial"/>
              </a:rPr>
              <a:t>Single line implementation for fast and efficient calculation of exponentially weighted moving average. No need of multiple vars in memory to store all the gradient.</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sp>
        <p:nvSpPr>
          <p:cNvPr id="67" name="TextShape 2"/>
          <p:cNvSpPr txBox="1"/>
          <p:nvPr/>
        </p:nvSpPr>
        <p:spPr>
          <a:xfrm>
            <a:off x="504000" y="1563480"/>
            <a:ext cx="9071640" cy="5708520"/>
          </a:xfrm>
          <a:prstGeom prst="rect">
            <a:avLst/>
          </a:prstGeom>
        </p:spPr>
        <p:txBody>
          <a:bodyPr lIns="0" rIns="0" tIns="0" bIns="0"/>
          <a:p>
            <a:pPr>
              <a:buSzPct val="45000"/>
              <a:buFont typeface="StarSymbol"/>
              <a:buChar char=""/>
            </a:pPr>
            <a:r>
              <a:rPr lang="en-IN" sz="2400">
                <a:latin typeface="Arial"/>
              </a:rPr>
              <a:t>Bias Correction in Exponentially Weighted Moving Average</a:t>
            </a:r>
            <a:endParaRPr/>
          </a:p>
          <a:p>
            <a:pPr>
              <a:buSzPct val="45000"/>
              <a:buFont typeface="StarSymbol"/>
              <a:buChar char=""/>
            </a:pPr>
            <a:r>
              <a:rPr lang="en-IN" sz="1600">
                <a:latin typeface="Arial"/>
              </a:rPr>
              <a:t>Making EWMA more accurate — Since the curve starts from 0, there are not many values to average on in the initial days. Thus, the curve is lower than the correct value initially and then moves in line with expected values.</a:t>
            </a:r>
            <a:endParaRPr/>
          </a:p>
          <a:p>
            <a:pPr>
              <a:buSzPct val="45000"/>
              <a:buFont typeface="StarSymbol"/>
              <a:buChar char=""/>
            </a:pPr>
            <a:r>
              <a:rPr lang="en-IN" sz="1600">
                <a:latin typeface="Arial"/>
              </a:rPr>
              <a:t>Figure: The ideal curve should be the GREEN one, but it starts as the PURPLE curve since the values initially are zero</a:t>
            </a:r>
            <a:endParaRPr/>
          </a:p>
          <a:p>
            <a:pPr>
              <a:buSzPct val="45000"/>
              <a:buFont typeface="StarSymbol"/>
              <a:buChar char=""/>
            </a:pPr>
            <a:endParaRPr/>
          </a:p>
        </p:txBody>
      </p:sp>
      <p:pic>
        <p:nvPicPr>
          <p:cNvPr id="68" name="" descr=""/>
          <p:cNvPicPr/>
          <p:nvPr/>
        </p:nvPicPr>
        <p:blipFill>
          <a:blip r:embed="rId1"/>
          <a:stretch>
            <a:fillRect/>
          </a:stretch>
        </p:blipFill>
        <p:spPr>
          <a:xfrm>
            <a:off x="3232800" y="3258720"/>
            <a:ext cx="5299200" cy="1781280"/>
          </a:xfrm>
          <a:prstGeom prst="rect">
            <a:avLst/>
          </a:prstGeom>
          <a:ln>
            <a:noFill/>
          </a:ln>
        </p:spPr>
      </p:pic>
      <p:sp>
        <p:nvSpPr>
          <p:cNvPr id="69" name="TextShape 3"/>
          <p:cNvSpPr txBox="1"/>
          <p:nvPr/>
        </p:nvSpPr>
        <p:spPr>
          <a:xfrm>
            <a:off x="690480" y="4896000"/>
            <a:ext cx="8597520" cy="2819880"/>
          </a:xfrm>
          <a:prstGeom prst="rect">
            <a:avLst/>
          </a:prstGeom>
        </p:spPr>
        <p:txBody>
          <a:bodyPr lIns="90000" rIns="90000" tIns="45000" bIns="45000"/>
          <a:p>
            <a:r>
              <a:rPr lang="en-IN" sz="1200">
                <a:latin typeface="Arial"/>
              </a:rPr>
              <a:t>Example: Starting from t=0 and moving forward,</a:t>
            </a:r>
            <a:endParaRPr/>
          </a:p>
          <a:p>
            <a:r>
              <a:rPr lang="en-IN" sz="1200">
                <a:latin typeface="Arial"/>
              </a:rPr>
              <a:t>V0 = 0; V1 = 0.98V0+0.02θ1 = 0.20θ1</a:t>
            </a:r>
            <a:endParaRPr/>
          </a:p>
          <a:p>
            <a:r>
              <a:rPr lang="en-IN" sz="1200">
                <a:latin typeface="Arial"/>
              </a:rPr>
              <a:t>V2 = 0.98V1 + 0.02θ2 = 0.0196θ1+0.02θ2</a:t>
            </a:r>
            <a:endParaRPr/>
          </a:p>
          <a:p>
            <a:r>
              <a:rPr lang="en-IN" sz="1200">
                <a:latin typeface="Arial"/>
              </a:rPr>
              <a:t>The initial values of Vt will be very low which need to be compensated. </a:t>
            </a:r>
            <a:endParaRPr/>
          </a:p>
          <a:p>
            <a:r>
              <a:rPr lang="en-IN" sz="1200">
                <a:latin typeface="Arial"/>
              </a:rPr>
              <a:t>Make Vt = Vt/1−β^t</a:t>
            </a:r>
            <a:endParaRPr/>
          </a:p>
          <a:p>
            <a:r>
              <a:rPr lang="en-IN" sz="1200">
                <a:latin typeface="Arial"/>
              </a:rPr>
              <a:t>for t=2, 1−β^t= 1−0.98² = 0.0396 (Bias Correction Factor)</a:t>
            </a:r>
            <a:endParaRPr/>
          </a:p>
          <a:p>
            <a:r>
              <a:rPr lang="en-IN" sz="1200">
                <a:latin typeface="Arial"/>
              </a:rPr>
              <a:t>V2 = V2/0.0396 = 0.0196θ1 + 0.02θ2 / 0.0396</a:t>
            </a:r>
            <a:endParaRPr/>
          </a:p>
          <a:p>
            <a:r>
              <a:rPr lang="en-IN" sz="1200">
                <a:latin typeface="Arial"/>
              </a:rPr>
              <a:t>When t is large, 1/1−β^t =1, hence bias correction factor has no effect when t is sufficiently large.</a:t>
            </a:r>
            <a:endParaRPr/>
          </a:p>
          <a:p>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sp>
        <p:nvSpPr>
          <p:cNvPr id="71" name="TextShape 2"/>
          <p:cNvSpPr txBox="1"/>
          <p:nvPr/>
        </p:nvSpPr>
        <p:spPr>
          <a:xfrm>
            <a:off x="504000" y="1769040"/>
            <a:ext cx="9071640" cy="4384440"/>
          </a:xfrm>
          <a:prstGeom prst="rect">
            <a:avLst/>
          </a:prstGeom>
        </p:spPr>
        <p:txBody>
          <a:bodyPr lIns="0" rIns="0" tIns="0" bIns="0"/>
          <a:p>
            <a:endParaRPr/>
          </a:p>
        </p:txBody>
      </p:sp>
      <p:pic>
        <p:nvPicPr>
          <p:cNvPr id="72" name="" descr=""/>
          <p:cNvPicPr/>
          <p:nvPr/>
        </p:nvPicPr>
        <p:blipFill>
          <a:blip r:embed="rId1"/>
          <a:stretch>
            <a:fillRect/>
          </a:stretch>
        </p:blipFill>
        <p:spPr>
          <a:xfrm>
            <a:off x="216000" y="212040"/>
            <a:ext cx="9720000" cy="72759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 name="TextShape 1"/>
          <p:cNvSpPr txBox="1"/>
          <p:nvPr/>
        </p:nvSpPr>
        <p:spPr>
          <a:xfrm>
            <a:off x="504000" y="301320"/>
            <a:ext cx="9071640" cy="1262160"/>
          </a:xfrm>
          <a:prstGeom prst="rect">
            <a:avLst/>
          </a:prstGeom>
        </p:spPr>
        <p:txBody>
          <a:bodyPr lIns="0" rIns="0" tIns="0" bIns="0" anchor="ctr"/>
          <a:p>
            <a:pPr algn="ctr"/>
            <a:endParaRPr/>
          </a:p>
        </p:txBody>
      </p:sp>
      <p:sp>
        <p:nvSpPr>
          <p:cNvPr id="74" name="TextShape 2"/>
          <p:cNvSpPr txBox="1"/>
          <p:nvPr/>
        </p:nvSpPr>
        <p:spPr>
          <a:xfrm>
            <a:off x="504000" y="1769040"/>
            <a:ext cx="9071640" cy="4384440"/>
          </a:xfrm>
          <a:prstGeom prst="rect">
            <a:avLst/>
          </a:prstGeom>
        </p:spPr>
        <p:txBody>
          <a:bodyPr lIns="0" rIns="0" tIns="0" bIns="0"/>
          <a:p>
            <a:endParaRPr/>
          </a:p>
        </p:txBody>
      </p:sp>
      <p:pic>
        <p:nvPicPr>
          <p:cNvPr id="75" name="" descr=""/>
          <p:cNvPicPr/>
          <p:nvPr/>
        </p:nvPicPr>
        <p:blipFill>
          <a:blip r:embed="rId1"/>
          <a:stretch>
            <a:fillRect/>
          </a:stretch>
        </p:blipFill>
        <p:spPr>
          <a:xfrm>
            <a:off x="216000" y="144000"/>
            <a:ext cx="9648000" cy="73440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TextShape 1"/>
          <p:cNvSpPr txBox="1"/>
          <p:nvPr/>
        </p:nvSpPr>
        <p:spPr>
          <a:xfrm>
            <a:off x="504000" y="301320"/>
            <a:ext cx="9071640" cy="1262160"/>
          </a:xfrm>
          <a:prstGeom prst="rect">
            <a:avLst/>
          </a:prstGeom>
        </p:spPr>
        <p:txBody>
          <a:bodyPr lIns="0" rIns="0" tIns="0" bIns="0" anchor="ctr"/>
          <a:p>
            <a:pPr algn="ctr"/>
            <a:endParaRPr/>
          </a:p>
        </p:txBody>
      </p:sp>
      <p:sp>
        <p:nvSpPr>
          <p:cNvPr id="77" name="TextShape 2"/>
          <p:cNvSpPr txBox="1"/>
          <p:nvPr/>
        </p:nvSpPr>
        <p:spPr>
          <a:xfrm>
            <a:off x="504000" y="1769040"/>
            <a:ext cx="9071640" cy="4384440"/>
          </a:xfrm>
          <a:prstGeom prst="rect">
            <a:avLst/>
          </a:prstGeom>
        </p:spPr>
        <p:txBody>
          <a:bodyPr lIns="0" rIns="0" tIns="0" bIns="0"/>
          <a:p>
            <a:endParaRPr/>
          </a:p>
        </p:txBody>
      </p:sp>
      <p:pic>
        <p:nvPicPr>
          <p:cNvPr id="78" name="" descr=""/>
          <p:cNvPicPr/>
          <p:nvPr/>
        </p:nvPicPr>
        <p:blipFill>
          <a:blip r:embed="rId1"/>
          <a:stretch>
            <a:fillRect/>
          </a:stretch>
        </p:blipFill>
        <p:spPr>
          <a:xfrm>
            <a:off x="288000" y="144000"/>
            <a:ext cx="9576000" cy="72720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TextShape 1"/>
          <p:cNvSpPr txBox="1"/>
          <p:nvPr/>
        </p:nvSpPr>
        <p:spPr>
          <a:xfrm>
            <a:off x="432360" y="-110160"/>
            <a:ext cx="9071640" cy="1262160"/>
          </a:xfrm>
          <a:prstGeom prst="rect">
            <a:avLst/>
          </a:prstGeom>
        </p:spPr>
        <p:txBody>
          <a:bodyPr lIns="0" rIns="0" tIns="0" bIns="0" anchor="ctr"/>
          <a:p>
            <a:pPr algn="ctr"/>
            <a:r>
              <a:rPr lang="en-IN" sz="4400">
                <a:latin typeface="Arial"/>
              </a:rPr>
              <a:t>Regularization in NN</a:t>
            </a:r>
            <a:endParaRPr/>
          </a:p>
        </p:txBody>
      </p:sp>
      <p:sp>
        <p:nvSpPr>
          <p:cNvPr id="80" name="TextShape 2"/>
          <p:cNvSpPr txBox="1"/>
          <p:nvPr/>
        </p:nvSpPr>
        <p:spPr>
          <a:xfrm>
            <a:off x="504000" y="1769040"/>
            <a:ext cx="9071640" cy="4384440"/>
          </a:xfrm>
          <a:prstGeom prst="rect">
            <a:avLst/>
          </a:prstGeom>
        </p:spPr>
        <p:txBody>
          <a:bodyPr lIns="0" rIns="0" tIns="0" bIns="0"/>
          <a:p>
            <a:endParaRPr/>
          </a:p>
        </p:txBody>
      </p:sp>
      <p:pic>
        <p:nvPicPr>
          <p:cNvPr id="81" name="" descr=""/>
          <p:cNvPicPr/>
          <p:nvPr/>
        </p:nvPicPr>
        <p:blipFill>
          <a:blip r:embed="rId1"/>
          <a:stretch>
            <a:fillRect/>
          </a:stretch>
        </p:blipFill>
        <p:spPr>
          <a:xfrm>
            <a:off x="360000" y="864000"/>
            <a:ext cx="9432000" cy="66837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p:spPr>
        <p:txBody>
          <a:bodyPr lIns="0" rIns="0" tIns="0" bIns="0" anchor="ctr"/>
          <a:p>
            <a:pPr algn="ctr"/>
            <a:endParaRPr/>
          </a:p>
        </p:txBody>
      </p:sp>
      <p:sp>
        <p:nvSpPr>
          <p:cNvPr id="83" name="TextShape 2"/>
          <p:cNvSpPr txBox="1"/>
          <p:nvPr/>
        </p:nvSpPr>
        <p:spPr>
          <a:xfrm>
            <a:off x="504000" y="1769040"/>
            <a:ext cx="9071640" cy="4384440"/>
          </a:xfrm>
          <a:prstGeom prst="rect">
            <a:avLst/>
          </a:prstGeom>
        </p:spPr>
        <p:txBody>
          <a:bodyPr lIns="0" rIns="0" tIns="0" bIns="0"/>
          <a:p>
            <a:endParaRPr/>
          </a:p>
        </p:txBody>
      </p:sp>
      <p:pic>
        <p:nvPicPr>
          <p:cNvPr id="84" name="" descr=""/>
          <p:cNvPicPr/>
          <p:nvPr/>
        </p:nvPicPr>
        <p:blipFill>
          <a:blip r:embed="rId1"/>
          <a:stretch>
            <a:fillRect/>
          </a:stretch>
        </p:blipFill>
        <p:spPr>
          <a:xfrm>
            <a:off x="288000" y="216000"/>
            <a:ext cx="9504000" cy="720000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 name="TextShape 1"/>
          <p:cNvSpPr txBox="1"/>
          <p:nvPr/>
        </p:nvSpPr>
        <p:spPr>
          <a:xfrm>
            <a:off x="504000" y="301320"/>
            <a:ext cx="9071640" cy="1262160"/>
          </a:xfrm>
          <a:prstGeom prst="rect">
            <a:avLst/>
          </a:prstGeom>
        </p:spPr>
        <p:txBody>
          <a:bodyPr lIns="0" rIns="0" tIns="0" bIns="0" anchor="ctr"/>
          <a:p>
            <a:pPr algn="ctr"/>
            <a:endParaRPr/>
          </a:p>
        </p:txBody>
      </p:sp>
      <p:sp>
        <p:nvSpPr>
          <p:cNvPr id="86" name="TextShape 2"/>
          <p:cNvSpPr txBox="1"/>
          <p:nvPr/>
        </p:nvSpPr>
        <p:spPr>
          <a:xfrm>
            <a:off x="504000" y="1769040"/>
            <a:ext cx="9071640" cy="4384440"/>
          </a:xfrm>
          <a:prstGeom prst="rect">
            <a:avLst/>
          </a:prstGeom>
        </p:spPr>
        <p:txBody>
          <a:bodyPr lIns="0" rIns="0" tIns="0" bIns="0"/>
          <a:p>
            <a:endParaRPr/>
          </a:p>
        </p:txBody>
      </p:sp>
      <p:pic>
        <p:nvPicPr>
          <p:cNvPr id="87" name="" descr=""/>
          <p:cNvPicPr/>
          <p:nvPr/>
        </p:nvPicPr>
        <p:blipFill>
          <a:blip r:embed="rId1"/>
          <a:stretch>
            <a:fillRect/>
          </a:stretch>
        </p:blipFill>
        <p:spPr>
          <a:xfrm>
            <a:off x="288000" y="144000"/>
            <a:ext cx="9504000" cy="740376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504000" y="301320"/>
            <a:ext cx="9071640" cy="1262160"/>
          </a:xfrm>
          <a:prstGeom prst="rect">
            <a:avLst/>
          </a:prstGeom>
        </p:spPr>
        <p:txBody>
          <a:bodyPr lIns="0" rIns="0" tIns="0" bIns="0" anchor="ctr"/>
          <a:p>
            <a:pPr algn="ctr"/>
            <a:endParaRPr/>
          </a:p>
        </p:txBody>
      </p:sp>
      <p:sp>
        <p:nvSpPr>
          <p:cNvPr id="89" name="TextShape 2"/>
          <p:cNvSpPr txBox="1"/>
          <p:nvPr/>
        </p:nvSpPr>
        <p:spPr>
          <a:xfrm>
            <a:off x="504000" y="1769040"/>
            <a:ext cx="9071640" cy="4384440"/>
          </a:xfrm>
          <a:prstGeom prst="rect">
            <a:avLst/>
          </a:prstGeom>
        </p:spPr>
        <p:txBody>
          <a:bodyPr lIns="0" rIns="0" tIns="0" bIns="0"/>
          <a:p>
            <a:endParaRPr/>
          </a:p>
        </p:txBody>
      </p:sp>
      <p:pic>
        <p:nvPicPr>
          <p:cNvPr id="90" name="" descr=""/>
          <p:cNvPicPr/>
          <p:nvPr/>
        </p:nvPicPr>
        <p:blipFill>
          <a:blip r:embed="rId1"/>
          <a:stretch>
            <a:fillRect/>
          </a:stretch>
        </p:blipFill>
        <p:spPr>
          <a:xfrm rot="21570000">
            <a:off x="2000520" y="28080"/>
            <a:ext cx="6521760" cy="721476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 name="TextShape 1"/>
          <p:cNvSpPr txBox="1"/>
          <p:nvPr/>
        </p:nvSpPr>
        <p:spPr>
          <a:xfrm>
            <a:off x="504000" y="301320"/>
            <a:ext cx="9071640" cy="1262160"/>
          </a:xfrm>
          <a:prstGeom prst="rect">
            <a:avLst/>
          </a:prstGeom>
        </p:spPr>
        <p:txBody>
          <a:bodyPr lIns="0" rIns="0" tIns="0" bIns="0" anchor="ctr"/>
          <a:p>
            <a:pPr algn="ctr"/>
            <a:r>
              <a:rPr lang="en-IN" sz="4400">
                <a:latin typeface="Arial"/>
              </a:rPr>
              <a:t>Activation functions</a:t>
            </a:r>
            <a:endParaRPr/>
          </a:p>
        </p:txBody>
      </p:sp>
      <p:sp>
        <p:nvSpPr>
          <p:cNvPr id="41" name="TextShape 2"/>
          <p:cNvSpPr txBox="1"/>
          <p:nvPr/>
        </p:nvSpPr>
        <p:spPr>
          <a:xfrm>
            <a:off x="504000" y="1563480"/>
            <a:ext cx="9071640" cy="5564520"/>
          </a:xfrm>
          <a:prstGeom prst="rect">
            <a:avLst/>
          </a:prstGeom>
        </p:spPr>
        <p:txBody>
          <a:bodyPr lIns="0" rIns="0" tIns="0" bIns="0"/>
          <a:p>
            <a:pPr>
              <a:buSzPct val="45000"/>
              <a:buFont typeface="StarSymbol"/>
              <a:buChar char=""/>
            </a:pPr>
            <a:r>
              <a:rPr b="1" lang="en-IN" sz="2400">
                <a:latin typeface="Arial"/>
              </a:rPr>
              <a:t>What are activation functions:</a:t>
            </a:r>
            <a:endParaRPr/>
          </a:p>
          <a:p>
            <a:pPr>
              <a:buSzPct val="45000"/>
              <a:buFont typeface="StarSymbol"/>
              <a:buChar char=""/>
            </a:pPr>
            <a:r>
              <a:rPr lang="en-IN" sz="1600">
                <a:latin typeface="Arial"/>
              </a:rPr>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endParaRPr/>
          </a:p>
          <a:p>
            <a:pPr>
              <a:buSzPct val="45000"/>
              <a:buFont typeface="StarSymbol"/>
              <a:buChar char=""/>
            </a:pPr>
            <a:endParaRPr/>
          </a:p>
          <a:p>
            <a:pPr>
              <a:buSzPct val="45000"/>
              <a:buFont typeface="StarSymbol"/>
              <a:buChar char=""/>
            </a:pPr>
            <a:endParaRPr/>
          </a:p>
          <a:p>
            <a:pPr>
              <a:buSzPct val="45000"/>
              <a:buFont typeface="StarSymbol"/>
              <a:buChar char=""/>
            </a:pPr>
            <a:r>
              <a:rPr lang="en-IN" sz="1600">
                <a:latin typeface="Arial"/>
              </a:rPr>
              <a:t>The activation function is the non linear transformation that we do over the input signal. This transformed output is then sen to the next layer of neurons as input.</a:t>
            </a:r>
            <a:endParaRPr/>
          </a:p>
          <a:p>
            <a:pPr>
              <a:buSzPct val="45000"/>
              <a:buFont typeface="StarSymbol"/>
              <a:buChar char=""/>
            </a:pPr>
            <a:endParaRPr/>
          </a:p>
          <a:p>
            <a:pPr>
              <a:buSzPct val="45000"/>
              <a:buFont typeface="StarSymbol"/>
              <a:buChar char=""/>
            </a:pPr>
            <a:r>
              <a:rPr b="1" lang="en-IN" sz="2400">
                <a:latin typeface="Arial"/>
              </a:rPr>
              <a:t>Why activation functions:</a:t>
            </a:r>
            <a:endParaRPr/>
          </a:p>
          <a:p>
            <a:pPr>
              <a:buSzPct val="45000"/>
              <a:buFont typeface="StarSymbol"/>
              <a:buChar char=""/>
            </a:pPr>
            <a:r>
              <a:rPr lang="en-IN" sz="1600">
                <a:latin typeface="Arial"/>
              </a:rPr>
              <a:t>When we do not have the activation function the weights and bias would simply do a linear transformation. A linear equation is simple to solve but is limited in its capacity to solve complex problems. A neural network without an activation function is essentially just a linear regression model. The activation function does the non-linear transformation to the input making it capable to learn and perform more complex tasks. </a:t>
            </a:r>
            <a:endParaRPr/>
          </a:p>
        </p:txBody>
      </p:sp>
      <p:pic>
        <p:nvPicPr>
          <p:cNvPr id="42" name="" descr=""/>
          <p:cNvPicPr/>
          <p:nvPr/>
        </p:nvPicPr>
        <p:blipFill>
          <a:blip r:embed="rId1"/>
          <a:stretch>
            <a:fillRect/>
          </a:stretch>
        </p:blipFill>
        <p:spPr>
          <a:xfrm>
            <a:off x="2916000" y="2917800"/>
            <a:ext cx="4248000" cy="6822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TextShape 1"/>
          <p:cNvSpPr txBox="1"/>
          <p:nvPr/>
        </p:nvSpPr>
        <p:spPr>
          <a:xfrm>
            <a:off x="504000" y="301320"/>
            <a:ext cx="9071640" cy="1262160"/>
          </a:xfrm>
          <a:prstGeom prst="rect">
            <a:avLst/>
          </a:prstGeom>
        </p:spPr>
        <p:txBody>
          <a:bodyPr lIns="0" rIns="0" tIns="0" bIns="0" anchor="ctr"/>
          <a:p>
            <a:pPr algn="ctr"/>
            <a:endParaRPr/>
          </a:p>
        </p:txBody>
      </p:sp>
      <p:sp>
        <p:nvSpPr>
          <p:cNvPr id="92" name="TextShape 2"/>
          <p:cNvSpPr txBox="1"/>
          <p:nvPr/>
        </p:nvSpPr>
        <p:spPr>
          <a:xfrm>
            <a:off x="504000" y="1769040"/>
            <a:ext cx="9071640" cy="4384440"/>
          </a:xfrm>
          <a:prstGeom prst="rect">
            <a:avLst/>
          </a:prstGeom>
        </p:spPr>
        <p:txBody>
          <a:bodyPr lIns="0" rIns="0" tIns="0" bIns="0"/>
          <a:p>
            <a:endParaRPr/>
          </a:p>
        </p:txBody>
      </p:sp>
      <p:pic>
        <p:nvPicPr>
          <p:cNvPr id="93" name="" descr=""/>
          <p:cNvPicPr/>
          <p:nvPr/>
        </p:nvPicPr>
        <p:blipFill>
          <a:blip r:embed="rId1"/>
          <a:stretch>
            <a:fillRect/>
          </a:stretch>
        </p:blipFill>
        <p:spPr>
          <a:xfrm>
            <a:off x="504000" y="0"/>
            <a:ext cx="9144000" cy="72396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301320"/>
            <a:ext cx="9071640" cy="1262160"/>
          </a:xfrm>
          <a:prstGeom prst="rect">
            <a:avLst/>
          </a:prstGeom>
        </p:spPr>
        <p:txBody>
          <a:bodyPr lIns="0" rIns="0" tIns="0" bIns="0" anchor="ctr"/>
          <a:p>
            <a:pPr algn="ctr"/>
            <a:endParaRPr/>
          </a:p>
        </p:txBody>
      </p:sp>
      <p:sp>
        <p:nvSpPr>
          <p:cNvPr id="95" name="TextShape 2"/>
          <p:cNvSpPr txBox="1"/>
          <p:nvPr/>
        </p:nvSpPr>
        <p:spPr>
          <a:xfrm>
            <a:off x="504000" y="1769040"/>
            <a:ext cx="9071640" cy="4384440"/>
          </a:xfrm>
          <a:prstGeom prst="rect">
            <a:avLst/>
          </a:prstGeom>
        </p:spPr>
        <p:txBody>
          <a:bodyPr lIns="0" rIns="0" tIns="0" bIns="0"/>
          <a:p>
            <a:endParaRPr/>
          </a:p>
        </p:txBody>
      </p:sp>
      <p:pic>
        <p:nvPicPr>
          <p:cNvPr id="96" name="" descr=""/>
          <p:cNvPicPr/>
          <p:nvPr/>
        </p:nvPicPr>
        <p:blipFill>
          <a:blip r:embed="rId1"/>
          <a:stretch>
            <a:fillRect/>
          </a:stretch>
        </p:blipFill>
        <p:spPr>
          <a:xfrm>
            <a:off x="288000" y="0"/>
            <a:ext cx="9504000" cy="72396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504000" y="301320"/>
            <a:ext cx="9071640" cy="1262160"/>
          </a:xfrm>
          <a:prstGeom prst="rect">
            <a:avLst/>
          </a:prstGeom>
        </p:spPr>
        <p:txBody>
          <a:bodyPr lIns="0" rIns="0" tIns="0" bIns="0" anchor="ctr"/>
          <a:p>
            <a:pPr algn="ctr"/>
            <a:endParaRPr/>
          </a:p>
        </p:txBody>
      </p:sp>
      <p:sp>
        <p:nvSpPr>
          <p:cNvPr id="98" name="TextShape 2"/>
          <p:cNvSpPr txBox="1"/>
          <p:nvPr/>
        </p:nvSpPr>
        <p:spPr>
          <a:xfrm>
            <a:off x="504000" y="1769040"/>
            <a:ext cx="9071640" cy="4384440"/>
          </a:xfrm>
          <a:prstGeom prst="rect">
            <a:avLst/>
          </a:prstGeom>
        </p:spPr>
        <p:txBody>
          <a:bodyPr lIns="0" rIns="0" tIns="0" bIns="0"/>
          <a:p>
            <a:endParaRPr/>
          </a:p>
        </p:txBody>
      </p:sp>
      <p:pic>
        <p:nvPicPr>
          <p:cNvPr id="99" name="" descr=""/>
          <p:cNvPicPr/>
          <p:nvPr/>
        </p:nvPicPr>
        <p:blipFill>
          <a:blip r:embed="rId1"/>
          <a:stretch>
            <a:fillRect/>
          </a:stretch>
        </p:blipFill>
        <p:spPr>
          <a:xfrm>
            <a:off x="288000" y="144000"/>
            <a:ext cx="9504000" cy="70956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p:spPr>
        <p:txBody>
          <a:bodyPr lIns="0" rIns="0" tIns="0" bIns="0" anchor="ctr"/>
          <a:p>
            <a:pPr algn="ctr"/>
            <a:r>
              <a:rPr lang="en-IN" sz="4400">
                <a:latin typeface="Arial"/>
              </a:rPr>
              <a:t>Types of activation functions</a:t>
            </a:r>
            <a:endParaRPr/>
          </a:p>
        </p:txBody>
      </p:sp>
      <p:sp>
        <p:nvSpPr>
          <p:cNvPr id="44" name="TextShape 2"/>
          <p:cNvSpPr txBox="1"/>
          <p:nvPr/>
        </p:nvSpPr>
        <p:spPr>
          <a:xfrm>
            <a:off x="504000" y="1563480"/>
            <a:ext cx="9071640" cy="5492520"/>
          </a:xfrm>
          <a:prstGeom prst="rect">
            <a:avLst/>
          </a:prstGeom>
        </p:spPr>
        <p:txBody>
          <a:bodyPr lIns="0" rIns="0" tIns="0" bIns="0"/>
          <a:p>
            <a:pPr>
              <a:buSzPct val="45000"/>
              <a:buFont typeface="StarSymbol"/>
              <a:buChar char=""/>
            </a:pPr>
            <a:r>
              <a:rPr lang="en-IN" sz="2400">
                <a:latin typeface="Arial"/>
              </a:rPr>
              <a:t>Sigmoid: </a:t>
            </a:r>
            <a:r>
              <a:rPr lang="en-IN" sz="1600">
                <a:latin typeface="Arial"/>
              </a:rPr>
              <a:t>It is a activation function of form f(x) = 1 / 1 + exp(-x) . Its Range is between 0 and 1. It is a S — shaped curve.</a:t>
            </a:r>
            <a:endParaRPr/>
          </a:p>
          <a:p>
            <a:pPr lvl="7">
              <a:buSzPct val="45000"/>
              <a:buFont typeface="StarSymbol"/>
              <a:buChar char=""/>
            </a:pPr>
            <a:r>
              <a:rPr b="1" lang="en-IN" sz="2400">
                <a:latin typeface="Arial"/>
              </a:rPr>
              <a:t>CONs</a:t>
            </a:r>
            <a:r>
              <a:rPr lang="en-IN" sz="1600">
                <a:latin typeface="Arial"/>
              </a:rPr>
              <a:t>: </a:t>
            </a:r>
            <a:endParaRPr/>
          </a:p>
          <a:p>
            <a:pPr lvl="7">
              <a:buSzPct val="45000"/>
              <a:buFont typeface="StarSymbol"/>
              <a:buChar char=""/>
            </a:pPr>
            <a:r>
              <a:rPr lang="en-IN" sz="1600">
                <a:latin typeface="Arial"/>
              </a:rPr>
              <a:t>Vanishing gradient problem : Sigmoids saturate and kill gradients.</a:t>
            </a:r>
            <a:endParaRPr/>
          </a:p>
          <a:p>
            <a:pPr lvl="7">
              <a:buSzPct val="45000"/>
              <a:buFont typeface="StarSymbol"/>
              <a:buChar char=""/>
            </a:pPr>
            <a:r>
              <a:rPr lang="en-IN" sz="1600">
                <a:latin typeface="Arial"/>
              </a:rPr>
              <a:t>its output isn’t zero centered. It makes the gradient updates go too far in different directions and it makes optimization harder. Sigmoids have slow convergence.</a:t>
            </a:r>
            <a:endParaRPr/>
          </a:p>
          <a:p>
            <a:pPr lvl="7">
              <a:buSzPct val="45000"/>
              <a:buFont typeface="StarSymbol"/>
              <a:buChar char=""/>
            </a:pPr>
            <a:endParaRPr/>
          </a:p>
          <a:p>
            <a:pPr lvl="7">
              <a:buSzPct val="45000"/>
              <a:buFont typeface="StarSymbol"/>
              <a:buChar char=""/>
            </a:pPr>
            <a:endParaRPr/>
          </a:p>
          <a:p>
            <a:pPr>
              <a:buSzPct val="45000"/>
              <a:buFont typeface="StarSymbol"/>
              <a:buChar char=""/>
            </a:pPr>
            <a:r>
              <a:rPr b="1" lang="en-IN" sz="2400">
                <a:latin typeface="Arial"/>
              </a:rPr>
              <a:t>Tanh :</a:t>
            </a:r>
            <a:r>
              <a:rPr lang="en-IN" sz="1600">
                <a:latin typeface="Arial"/>
              </a:rPr>
              <a:t>It’s mathamatical formula is f(x) = 1 — exp(-2x) / 1 + exp(-2x). Now it’s output is zero centered because its range in between -1 to 1 i.e -1 &lt; output &lt; 1 . Hence optimization is easier in this method hence in practice it is always preferred over Sigmoid function . But still it suffers from Vanishing gradient problem.</a:t>
            </a:r>
            <a:endParaRPr/>
          </a:p>
          <a:p>
            <a:pPr>
              <a:buSzPct val="45000"/>
              <a:buFont typeface="StarSymbol"/>
              <a:buChar char=""/>
            </a:pPr>
            <a:endParaRPr/>
          </a:p>
          <a:p>
            <a:pPr lvl="7">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endParaRPr/>
          </a:p>
        </p:txBody>
      </p:sp>
      <p:pic>
        <p:nvPicPr>
          <p:cNvPr id="45" name="" descr=""/>
          <p:cNvPicPr/>
          <p:nvPr/>
        </p:nvPicPr>
        <p:blipFill>
          <a:blip r:embed="rId1"/>
          <a:stretch>
            <a:fillRect/>
          </a:stretch>
        </p:blipFill>
        <p:spPr>
          <a:xfrm>
            <a:off x="216000" y="2304000"/>
            <a:ext cx="3456000" cy="2160000"/>
          </a:xfrm>
          <a:prstGeom prst="rect">
            <a:avLst/>
          </a:prstGeom>
          <a:ln>
            <a:noFill/>
          </a:ln>
        </p:spPr>
      </p:pic>
      <p:pic>
        <p:nvPicPr>
          <p:cNvPr id="46" name="" descr=""/>
          <p:cNvPicPr/>
          <p:nvPr/>
        </p:nvPicPr>
        <p:blipFill>
          <a:blip r:embed="rId2"/>
          <a:stretch>
            <a:fillRect/>
          </a:stretch>
        </p:blipFill>
        <p:spPr>
          <a:xfrm>
            <a:off x="286200" y="5544000"/>
            <a:ext cx="3385800" cy="18932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7" name="" descr=""/>
          <p:cNvPicPr/>
          <p:nvPr/>
        </p:nvPicPr>
        <p:blipFill>
          <a:blip r:embed="rId1"/>
          <a:stretch>
            <a:fillRect/>
          </a:stretch>
        </p:blipFill>
        <p:spPr>
          <a:xfrm>
            <a:off x="6912000" y="5832000"/>
            <a:ext cx="2736000" cy="1512000"/>
          </a:xfrm>
          <a:prstGeom prst="rect">
            <a:avLst/>
          </a:prstGeom>
          <a:ln>
            <a:noFill/>
          </a:ln>
        </p:spPr>
      </p:pic>
      <p:sp>
        <p:nvSpPr>
          <p:cNvPr id="48" name="TextShape 1"/>
          <p:cNvSpPr txBox="1"/>
          <p:nvPr/>
        </p:nvSpPr>
        <p:spPr>
          <a:xfrm>
            <a:off x="504000" y="301320"/>
            <a:ext cx="9071640" cy="1262160"/>
          </a:xfrm>
          <a:prstGeom prst="rect">
            <a:avLst/>
          </a:prstGeom>
        </p:spPr>
        <p:txBody>
          <a:bodyPr lIns="0" rIns="0" tIns="0" bIns="0" anchor="ctr"/>
          <a:p>
            <a:pPr algn="ctr"/>
            <a:r>
              <a:rPr lang="en-IN" sz="4400">
                <a:latin typeface="Arial"/>
              </a:rPr>
              <a:t>Types of activation functions</a:t>
            </a:r>
            <a:endParaRPr/>
          </a:p>
        </p:txBody>
      </p:sp>
      <p:sp>
        <p:nvSpPr>
          <p:cNvPr id="49" name="TextShape 2"/>
          <p:cNvSpPr txBox="1"/>
          <p:nvPr/>
        </p:nvSpPr>
        <p:spPr>
          <a:xfrm>
            <a:off x="504000" y="1563480"/>
            <a:ext cx="9071640" cy="5852520"/>
          </a:xfrm>
          <a:prstGeom prst="rect">
            <a:avLst/>
          </a:prstGeom>
        </p:spPr>
        <p:txBody>
          <a:bodyPr lIns="0" rIns="0" tIns="0" bIns="0"/>
          <a:p>
            <a:pPr>
              <a:buSzPct val="45000"/>
              <a:buFont typeface="StarSymbol"/>
              <a:buChar char=""/>
            </a:pPr>
            <a:r>
              <a:rPr b="1" lang="en-IN" sz="2400">
                <a:latin typeface="Arial"/>
              </a:rPr>
              <a:t>ReLu- Rectified Linear units :</a:t>
            </a:r>
            <a:r>
              <a:rPr lang="en-IN" sz="1600">
                <a:latin typeface="Arial"/>
              </a:rPr>
              <a:t>It’s R(x) = max(0,x) i.e if x &lt; 0 , R(x) = 0 and if x &gt;= 0 , R(x) = x.The range of ReLu is [0, inf). This means it can blow up the activation.</a:t>
            </a:r>
            <a:endParaRPr/>
          </a:p>
          <a:p>
            <a:pPr>
              <a:buSzPct val="45000"/>
              <a:buFont typeface="StarSymbol"/>
              <a:buChar char=""/>
            </a:pPr>
            <a:r>
              <a:rPr lang="en-IN" sz="1600">
                <a:latin typeface="Arial"/>
              </a:rPr>
              <a:t>ADVANTAGES</a:t>
            </a:r>
            <a:endParaRPr/>
          </a:p>
          <a:p>
            <a:pPr>
              <a:buSzPct val="45000"/>
              <a:buFont typeface="StarSymbol"/>
              <a:buChar char=""/>
            </a:pPr>
            <a:r>
              <a:rPr lang="en-IN" sz="1600">
                <a:latin typeface="Arial"/>
              </a:rPr>
              <a:t>Computationally efficient—allows the network to converge very quickly</a:t>
            </a:r>
            <a:endParaRPr/>
          </a:p>
          <a:p>
            <a:pPr>
              <a:buSzPct val="45000"/>
              <a:buFont typeface="StarSymbol"/>
              <a:buChar char=""/>
            </a:pPr>
            <a:r>
              <a:rPr lang="en-IN" sz="1600">
                <a:latin typeface="Arial"/>
              </a:rPr>
              <a:t>Helps with vanishing gradient problem as the gradient is 1 if x is positive and in practice enough of the hidden units will have z&gt;0 , so training will be fast for most of the learning examples.</a:t>
            </a:r>
            <a:endParaRPr/>
          </a:p>
          <a:p>
            <a:pPr>
              <a:buSzPct val="45000"/>
              <a:buFont typeface="StarSymbol"/>
              <a:buChar char=""/>
            </a:pPr>
            <a:r>
              <a:rPr lang="en-IN" sz="1600">
                <a:latin typeface="Arial"/>
              </a:rPr>
              <a:t>DISADVANTAGES</a:t>
            </a:r>
            <a:endParaRPr/>
          </a:p>
          <a:p>
            <a:pPr>
              <a:buSzPct val="45000"/>
              <a:buFont typeface="StarSymbol"/>
              <a:buChar char=""/>
            </a:pPr>
            <a:r>
              <a:rPr lang="en-IN" sz="1600">
                <a:latin typeface="Arial"/>
              </a:rPr>
              <a:t>The Dying ReLU problem—when inputs approach zero, or are negative, the gradient of the function becomes zero, the network cannot perform backpropagation and cannot learn.</a:t>
            </a:r>
            <a:endParaRPr/>
          </a:p>
          <a:p>
            <a:pPr>
              <a:buSzPct val="45000"/>
              <a:buFont typeface="StarSymbol"/>
              <a:buChar char=""/>
            </a:pPr>
            <a:r>
              <a:rPr b="1" lang="en-IN" sz="2400">
                <a:latin typeface="Arial"/>
              </a:rPr>
              <a:t>LEAKY RELU</a:t>
            </a:r>
            <a:endParaRPr/>
          </a:p>
          <a:p>
            <a:pPr>
              <a:buSzPct val="45000"/>
              <a:buFont typeface="StarSymbol"/>
              <a:buChar char=""/>
            </a:pPr>
            <a:r>
              <a:rPr lang="en-IN" sz="1600">
                <a:latin typeface="Arial"/>
              </a:rPr>
              <a:t>ADVANTAGES</a:t>
            </a:r>
            <a:endParaRPr/>
          </a:p>
          <a:p>
            <a:pPr>
              <a:buSzPct val="45000"/>
              <a:buFont typeface="StarSymbol"/>
              <a:buChar char=""/>
            </a:pPr>
            <a:r>
              <a:rPr lang="en-IN" sz="1600">
                <a:latin typeface="Arial"/>
              </a:rPr>
              <a:t>Prevents dying ReLU problem—this variation of ReLU has a small positive slope in the negative area, so it does enable backpropagation, even for negative input values</a:t>
            </a:r>
            <a:endParaRPr/>
          </a:p>
          <a:p>
            <a:pPr>
              <a:buSzPct val="45000"/>
              <a:buFont typeface="StarSymbol"/>
              <a:buChar char=""/>
            </a:pPr>
            <a:r>
              <a:rPr lang="en-IN" sz="1600">
                <a:latin typeface="Arial"/>
              </a:rPr>
              <a:t>Why 0.1 ? it can be an learnable param for the network.</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TextShape 1"/>
          <p:cNvSpPr txBox="1"/>
          <p:nvPr/>
        </p:nvSpPr>
        <p:spPr>
          <a:xfrm>
            <a:off x="504000" y="301320"/>
            <a:ext cx="9071640" cy="1262160"/>
          </a:xfrm>
          <a:prstGeom prst="rect">
            <a:avLst/>
          </a:prstGeom>
        </p:spPr>
        <p:txBody>
          <a:bodyPr lIns="0" rIns="0" tIns="0" bIns="0" anchor="ctr"/>
          <a:p>
            <a:pPr algn="ctr"/>
            <a:r>
              <a:rPr lang="en-IN" sz="4400">
                <a:latin typeface="Arial"/>
              </a:rPr>
              <a:t>Types of activation functions</a:t>
            </a:r>
            <a:endParaRPr/>
          </a:p>
        </p:txBody>
      </p:sp>
      <p:sp>
        <p:nvSpPr>
          <p:cNvPr id="51" name="TextShape 2"/>
          <p:cNvSpPr txBox="1"/>
          <p:nvPr/>
        </p:nvSpPr>
        <p:spPr>
          <a:xfrm>
            <a:off x="504000" y="1769040"/>
            <a:ext cx="9071640" cy="4384440"/>
          </a:xfrm>
          <a:prstGeom prst="rect">
            <a:avLst/>
          </a:prstGeom>
        </p:spPr>
        <p:txBody>
          <a:bodyPr lIns="0" rIns="0" tIns="0" bIns="0"/>
          <a:p>
            <a:pPr>
              <a:buSzPct val="45000"/>
              <a:buFont typeface="StarSymbol"/>
              <a:buChar char=""/>
            </a:pPr>
            <a:r>
              <a:rPr lang="en-IN" sz="2400">
                <a:latin typeface="Arial"/>
              </a:rPr>
              <a:t>Softmax:</a:t>
            </a:r>
            <a:endParaRPr/>
          </a:p>
          <a:p>
            <a:pPr>
              <a:buSzPct val="45000"/>
              <a:buFont typeface="StarSymbol"/>
              <a:buChar char=""/>
            </a:pPr>
            <a:endParaRPr/>
          </a:p>
          <a:p>
            <a:pPr>
              <a:buSzPct val="45000"/>
              <a:buFont typeface="StarSymbol"/>
              <a:buChar char=""/>
            </a:pPr>
            <a:endParaRPr/>
          </a:p>
          <a:p>
            <a:pPr>
              <a:buSzPct val="45000"/>
              <a:buFont typeface="StarSymbol"/>
              <a:buChar char=""/>
            </a:pPr>
            <a:endParaRPr/>
          </a:p>
          <a:p>
            <a:pPr>
              <a:buSzPct val="45000"/>
              <a:buFont typeface="StarSymbol"/>
              <a:buChar char=""/>
            </a:pPr>
            <a:r>
              <a:rPr lang="en-IN" sz="1600">
                <a:latin typeface="Arial"/>
              </a:rPr>
              <a:t>ADVANTAGE</a:t>
            </a:r>
            <a:endParaRPr/>
          </a:p>
          <a:p>
            <a:pPr>
              <a:buSzPct val="45000"/>
              <a:buFont typeface="StarSymbol"/>
              <a:buChar char=""/>
            </a:pPr>
            <a:r>
              <a:rPr lang="en-IN" sz="1600">
                <a:latin typeface="Arial"/>
              </a:rPr>
              <a:t>Able to handle multiple classes —normalizes the outputs for each class between 0 and 1, and divides by their sum, giving the probability of the input value being in a specific class.</a:t>
            </a:r>
            <a:endParaRPr/>
          </a:p>
          <a:p>
            <a:pPr>
              <a:buSzPct val="45000"/>
              <a:buFont typeface="StarSymbol"/>
              <a:buChar char=""/>
            </a:pPr>
            <a:r>
              <a:rPr lang="en-IN" sz="1600">
                <a:latin typeface="Arial"/>
              </a:rPr>
              <a:t>Useful for output neurons—typically Softmax is used only for the output layer, for neural networks that need to classify inputs into multiple categories.</a:t>
            </a:r>
            <a:endParaRPr/>
          </a:p>
        </p:txBody>
      </p:sp>
      <p:pic>
        <p:nvPicPr>
          <p:cNvPr id="52" name="" descr=""/>
          <p:cNvPicPr/>
          <p:nvPr/>
        </p:nvPicPr>
        <p:blipFill>
          <a:blip r:embed="rId1"/>
          <a:stretch>
            <a:fillRect/>
          </a:stretch>
        </p:blipFill>
        <p:spPr>
          <a:xfrm>
            <a:off x="720000" y="2371680"/>
            <a:ext cx="2723760" cy="1228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sp>
        <p:nvSpPr>
          <p:cNvPr id="54" name="TextShape 2"/>
          <p:cNvSpPr txBox="1"/>
          <p:nvPr/>
        </p:nvSpPr>
        <p:spPr>
          <a:xfrm>
            <a:off x="504000" y="1512000"/>
            <a:ext cx="9071640" cy="5616000"/>
          </a:xfrm>
          <a:prstGeom prst="rect">
            <a:avLst/>
          </a:prstGeom>
        </p:spPr>
        <p:txBody>
          <a:bodyPr lIns="0" rIns="0" tIns="0" bIns="0"/>
          <a:p>
            <a:pPr>
              <a:buSzPct val="45000"/>
              <a:buFont typeface="StarSymbol"/>
              <a:buChar char=""/>
            </a:pPr>
            <a:r>
              <a:rPr lang="en-IN" sz="2400">
                <a:latin typeface="Arial"/>
              </a:rPr>
              <a:t>Gradient descent: </a:t>
            </a:r>
            <a:endParaRPr/>
          </a:p>
          <a:p>
            <a:pPr>
              <a:buSzPct val="45000"/>
              <a:buFont typeface="StarSymbol"/>
              <a:buChar char=""/>
            </a:pPr>
            <a:r>
              <a:rPr lang="en-IN" sz="1600">
                <a:latin typeface="Arial"/>
              </a:rPr>
              <a:t>Goes thru enitre training set to make one gradient update, computationally expensive and slow convergence.</a:t>
            </a:r>
            <a:endParaRPr/>
          </a:p>
          <a:p>
            <a:pPr>
              <a:buSzPct val="45000"/>
              <a:buFont typeface="StarSymbol"/>
              <a:buChar char=""/>
            </a:pPr>
            <a:r>
              <a:rPr lang="en-IN" sz="2400">
                <a:latin typeface="Arial"/>
              </a:rPr>
              <a:t>Mini Batch Gradient Descent:</a:t>
            </a:r>
            <a:endParaRPr/>
          </a:p>
          <a:p>
            <a:pPr>
              <a:buSzPct val="45000"/>
              <a:buFont typeface="StarSymbol"/>
              <a:buChar char=""/>
            </a:pPr>
            <a:r>
              <a:rPr lang="en-IN" sz="1600">
                <a:latin typeface="Arial"/>
              </a:rPr>
              <a:t>Iterates over a mini batch to make one update to the gradient. Faster convergence.</a:t>
            </a:r>
            <a:endParaRPr/>
          </a:p>
          <a:p>
            <a:pPr>
              <a:buSzPct val="45000"/>
              <a:buFont typeface="StarSymbol"/>
              <a:buChar char=""/>
            </a:pPr>
            <a:r>
              <a:rPr lang="en-IN" sz="1600">
                <a:latin typeface="Arial"/>
              </a:rPr>
              <a:t>Can implement vectorization to process all the points in the mini batch together.</a:t>
            </a:r>
            <a:endParaRPr/>
          </a:p>
          <a:p>
            <a:pPr>
              <a:buSzPct val="45000"/>
              <a:buFont typeface="StarSymbol"/>
              <a:buChar char=""/>
            </a:pPr>
            <a:r>
              <a:rPr lang="en-IN" sz="2400">
                <a:latin typeface="Arial"/>
              </a:rPr>
              <a:t>Stocastic Gradient descent : </a:t>
            </a:r>
            <a:endParaRPr/>
          </a:p>
          <a:p>
            <a:pPr>
              <a:buSzPct val="45000"/>
              <a:buFont typeface="StarSymbol"/>
              <a:buChar char=""/>
            </a:pPr>
            <a:r>
              <a:rPr lang="en-IN" sz="1600">
                <a:latin typeface="Arial"/>
              </a:rPr>
              <a:t>Takes only one training example to make one update to the gradient</a:t>
            </a:r>
            <a:r>
              <a:rPr lang="en-IN" sz="1600">
                <a:latin typeface="Arial"/>
              </a:rPr>
              <a:t>.</a:t>
            </a:r>
            <a:endParaRPr/>
          </a:p>
          <a:p>
            <a:pPr>
              <a:buSzPct val="45000"/>
              <a:buFont typeface="StarSymbol"/>
              <a:buChar char=""/>
            </a:pPr>
            <a:r>
              <a:rPr lang="en-IN" sz="1600">
                <a:latin typeface="Arial"/>
              </a:rPr>
              <a:t>We lose the speed we get from vectorization as the mini batch contains only one data point.</a:t>
            </a:r>
            <a:endParaRPr/>
          </a:p>
          <a:p>
            <a:pPr>
              <a:buSzPct val="45000"/>
              <a:buFont typeface="StarSymbol"/>
              <a:buChar char=""/>
            </a:pPr>
            <a:r>
              <a:rPr lang="en-IN" sz="2400">
                <a:latin typeface="Arial"/>
              </a:rPr>
              <a:t>Some rough rules :</a:t>
            </a:r>
            <a:endParaRPr/>
          </a:p>
          <a:p>
            <a:pPr>
              <a:buSzPct val="45000"/>
              <a:buFont typeface="StarSymbol"/>
              <a:buChar char=""/>
            </a:pPr>
            <a:r>
              <a:rPr lang="en-IN" sz="1600">
                <a:latin typeface="Arial"/>
              </a:rPr>
              <a:t>If data set is small (m&lt;2000): use batch GD</a:t>
            </a:r>
            <a:endParaRPr/>
          </a:p>
          <a:p>
            <a:pPr>
              <a:buSzPct val="45000"/>
              <a:buFont typeface="StarSymbol"/>
              <a:buChar char=""/>
            </a:pPr>
            <a:r>
              <a:rPr lang="en-IN" sz="1600">
                <a:latin typeface="Arial"/>
              </a:rPr>
              <a:t>Typical mini batch size are in powers of 2. eg. 2^6, 2^7, 2^9 etc.</a:t>
            </a:r>
            <a:endParaRPr/>
          </a:p>
          <a:p>
            <a:pPr>
              <a:buSzPct val="45000"/>
              <a:buFont typeface="StarSymbol"/>
              <a:buChar char=""/>
            </a:pPr>
            <a:r>
              <a:rPr lang="en-IN" sz="1600">
                <a:latin typeface="Arial"/>
              </a:rPr>
              <a:t>Make use the mini batch fits in the cpu/gpu memory.</a:t>
            </a:r>
            <a:endParaRPr/>
          </a:p>
          <a:p>
            <a:pPr>
              <a:buSzPct val="45000"/>
              <a:buFont typeface="StarSymbol"/>
              <a:buChar char=""/>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pic>
        <p:nvPicPr>
          <p:cNvPr id="56" name="" descr=""/>
          <p:cNvPicPr/>
          <p:nvPr/>
        </p:nvPicPr>
        <p:blipFill>
          <a:blip r:embed="rId1"/>
          <a:stretch>
            <a:fillRect/>
          </a:stretch>
        </p:blipFill>
        <p:spPr>
          <a:xfrm>
            <a:off x="0" y="1386360"/>
            <a:ext cx="10079640" cy="56696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pic>
        <p:nvPicPr>
          <p:cNvPr id="58" name="" descr=""/>
          <p:cNvPicPr/>
          <p:nvPr/>
        </p:nvPicPr>
        <p:blipFill>
          <a:blip r:embed="rId1"/>
          <a:stretch>
            <a:fillRect/>
          </a:stretch>
        </p:blipFill>
        <p:spPr>
          <a:xfrm>
            <a:off x="2520" y="1512000"/>
            <a:ext cx="10079640" cy="5669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 name="TextShape 1"/>
          <p:cNvSpPr txBox="1"/>
          <p:nvPr/>
        </p:nvSpPr>
        <p:spPr>
          <a:xfrm>
            <a:off x="504000" y="301320"/>
            <a:ext cx="9071640" cy="1262160"/>
          </a:xfrm>
          <a:prstGeom prst="rect">
            <a:avLst/>
          </a:prstGeom>
        </p:spPr>
        <p:txBody>
          <a:bodyPr lIns="0" rIns="0" tIns="0" bIns="0" anchor="ctr"/>
          <a:p>
            <a:pPr algn="ctr"/>
            <a:r>
              <a:rPr lang="en-IN" sz="4400">
                <a:latin typeface="Arial"/>
              </a:rPr>
              <a:t>Optimization functions</a:t>
            </a:r>
            <a:endParaRPr/>
          </a:p>
        </p:txBody>
      </p:sp>
      <p:pic>
        <p:nvPicPr>
          <p:cNvPr id="60" name="" descr=""/>
          <p:cNvPicPr/>
          <p:nvPr/>
        </p:nvPicPr>
        <p:blipFill>
          <a:blip r:embed="rId1"/>
          <a:stretch>
            <a:fillRect/>
          </a:stretch>
        </p:blipFill>
        <p:spPr>
          <a:xfrm>
            <a:off x="0" y="1728000"/>
            <a:ext cx="10079640" cy="56696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